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7004050" cy="92900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4B"/>
    <a:srgbClr val="D7D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4" autoAdjust="0"/>
    <p:restoredTop sz="82722" autoAdjust="0"/>
  </p:normalViewPr>
  <p:slideViewPr>
    <p:cSldViewPr>
      <p:cViewPr>
        <p:scale>
          <a:sx n="75" d="100"/>
          <a:sy n="75" d="100"/>
        </p:scale>
        <p:origin x="-217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runini\Desktop\Ministro\Lima\Copia%20de%20Gr&#225;ficos%20del%20art&#237;culo-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runini\Desktop\Ministro\Lima\Copia%20de%20Gr&#225;ficos%20del%20art&#237;culo-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runini\Desktop\Ministro\Lima\Copia%20de%20Gr&#225;ficos%20del%20art&#237;culo-1.xls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PIB per capita ($ constantes</a:t>
            </a:r>
            <a:r>
              <a:rPr lang="en-US" baseline="0"/>
              <a:t> 2005)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987105412499113"/>
          <c:y val="0.170161486823493"/>
          <c:w val="0.877602326736185"/>
          <c:h val="0.653367674835038"/>
        </c:manualLayout>
      </c:layout>
      <c:lineChart>
        <c:grouping val="standard"/>
        <c:varyColors val="0"/>
        <c:ser>
          <c:idx val="0"/>
          <c:order val="0"/>
          <c:tx>
            <c:strRef>
              <c:f>'[1]PIB per capita real'!$E$1</c:f>
              <c:strCache>
                <c:ptCount val="1"/>
                <c:pt idx="0">
                  <c:v>PIB per capita</c:v>
                </c:pt>
              </c:strCache>
            </c:strRef>
          </c:tx>
          <c:spPr>
            <a:ln w="38100">
              <a:solidFill>
                <a:srgbClr val="FF420E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FF420E"/>
              </a:solidFill>
              <a:ln>
                <a:solidFill>
                  <a:srgbClr val="FF420E"/>
                </a:solidFill>
                <a:prstDash val="solid"/>
              </a:ln>
            </c:spPr>
          </c:marker>
          <c:cat>
            <c:numRef>
              <c:f>'[1]PIB per capita real'!$A$3:$A$25</c:f>
              <c:numCache>
                <c:formatCode>General</c:formatCode>
                <c:ptCount val="23"/>
                <c:pt idx="0">
                  <c:v>1990.0</c:v>
                </c:pt>
                <c:pt idx="1">
                  <c:v>1991.0</c:v>
                </c:pt>
                <c:pt idx="2">
                  <c:v>1992.0</c:v>
                </c:pt>
                <c:pt idx="3">
                  <c:v>1993.0</c:v>
                </c:pt>
                <c:pt idx="4">
                  <c:v>1994.0</c:v>
                </c:pt>
                <c:pt idx="5">
                  <c:v>1995.0</c:v>
                </c:pt>
                <c:pt idx="6">
                  <c:v>1996.0</c:v>
                </c:pt>
                <c:pt idx="7">
                  <c:v>1997.0</c:v>
                </c:pt>
                <c:pt idx="8">
                  <c:v>1998.0</c:v>
                </c:pt>
                <c:pt idx="9">
                  <c:v>1999.0</c:v>
                </c:pt>
                <c:pt idx="10">
                  <c:v>2000.0</c:v>
                </c:pt>
                <c:pt idx="11">
                  <c:v>2001.0</c:v>
                </c:pt>
                <c:pt idx="12">
                  <c:v>2002.0</c:v>
                </c:pt>
                <c:pt idx="13">
                  <c:v>2003.0</c:v>
                </c:pt>
                <c:pt idx="14">
                  <c:v>2004.0</c:v>
                </c:pt>
                <c:pt idx="15">
                  <c:v>2005.0</c:v>
                </c:pt>
                <c:pt idx="16">
                  <c:v>2006.0</c:v>
                </c:pt>
                <c:pt idx="17">
                  <c:v>2007.0</c:v>
                </c:pt>
                <c:pt idx="18">
                  <c:v>2008.0</c:v>
                </c:pt>
                <c:pt idx="19">
                  <c:v>2009.0</c:v>
                </c:pt>
                <c:pt idx="20">
                  <c:v>2010.0</c:v>
                </c:pt>
                <c:pt idx="21">
                  <c:v>2011.0</c:v>
                </c:pt>
                <c:pt idx="22">
                  <c:v>2012.0</c:v>
                </c:pt>
              </c:numCache>
            </c:numRef>
          </c:cat>
          <c:val>
            <c:numRef>
              <c:f>'[1]PIB per capita real'!$E$3:$E$25</c:f>
              <c:numCache>
                <c:formatCode>General</c:formatCode>
                <c:ptCount val="23"/>
                <c:pt idx="0">
                  <c:v>102287.7783907475</c:v>
                </c:pt>
                <c:pt idx="1">
                  <c:v>104836.9741725797</c:v>
                </c:pt>
                <c:pt idx="2">
                  <c:v>112270.0927380174</c:v>
                </c:pt>
                <c:pt idx="3">
                  <c:v>114786.8258197021</c:v>
                </c:pt>
                <c:pt idx="4">
                  <c:v>121189.8839811843</c:v>
                </c:pt>
                <c:pt idx="5">
                  <c:v>117949.0213983029</c:v>
                </c:pt>
                <c:pt idx="6">
                  <c:v>123277.1239808994</c:v>
                </c:pt>
                <c:pt idx="7">
                  <c:v>128679.2272926142</c:v>
                </c:pt>
                <c:pt idx="8">
                  <c:v>133771.2521710335</c:v>
                </c:pt>
                <c:pt idx="9">
                  <c:v>130577.1753058135</c:v>
                </c:pt>
                <c:pt idx="10">
                  <c:v>127590.483834886</c:v>
                </c:pt>
                <c:pt idx="11">
                  <c:v>122407.278504532</c:v>
                </c:pt>
                <c:pt idx="12">
                  <c:v>112936.9270590658</c:v>
                </c:pt>
                <c:pt idx="13">
                  <c:v>114018.2553797299</c:v>
                </c:pt>
                <c:pt idx="14">
                  <c:v>119789.4558454452</c:v>
                </c:pt>
                <c:pt idx="15">
                  <c:v>128570.4967188259</c:v>
                </c:pt>
                <c:pt idx="16">
                  <c:v>133487.0105650815</c:v>
                </c:pt>
                <c:pt idx="17">
                  <c:v>141815.1710862887</c:v>
                </c:pt>
                <c:pt idx="18">
                  <c:v>151529.4992871977</c:v>
                </c:pt>
                <c:pt idx="19">
                  <c:v>154427.8495834173</c:v>
                </c:pt>
                <c:pt idx="20">
                  <c:v>167661.0136745402</c:v>
                </c:pt>
                <c:pt idx="21">
                  <c:v>177973.5212926321</c:v>
                </c:pt>
                <c:pt idx="22">
                  <c:v>184323.5636168135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6212536"/>
        <c:axId val="2126207160"/>
      </c:lineChart>
      <c:catAx>
        <c:axId val="2126212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212620716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2126207160"/>
        <c:scaling>
          <c:orientation val="minMax"/>
          <c:min val="80000.0"/>
        </c:scaling>
        <c:delete val="0"/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2126212536"/>
        <c:crosses val="autoZero"/>
        <c:crossBetween val="between"/>
      </c:valAx>
      <c:spPr>
        <a:noFill/>
        <a:ln w="3175">
          <a:solidFill>
            <a:srgbClr val="B3B3B3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35811165496205"/>
          <c:y val="0.925236588417102"/>
          <c:w val="0.207770447612967"/>
          <c:h val="0.056075093417061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UY"/>
              <a:t>Tasa de actividad, empleo y desempleo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636265927652898"/>
          <c:y val="0.0812766724770091"/>
          <c:w val="0.834913708412146"/>
          <c:h val="0.797720208638043"/>
        </c:manualLayout>
      </c:layout>
      <c:lineChart>
        <c:grouping val="standard"/>
        <c:varyColors val="0"/>
        <c:ser>
          <c:idx val="0"/>
          <c:order val="0"/>
          <c:tx>
            <c:strRef>
              <c:f>'[1]grafico empleo'!$C$1</c:f>
              <c:strCache>
                <c:ptCount val="1"/>
                <c:pt idx="0">
                  <c:v>Empleo</c:v>
                </c:pt>
              </c:strCache>
            </c:strRef>
          </c:tx>
          <c:spPr>
            <a:ln w="38100">
              <a:solidFill>
                <a:srgbClr val="FFD320"/>
              </a:solidFill>
              <a:prstDash val="solid"/>
            </a:ln>
          </c:spPr>
          <c:marker>
            <c:symbol val="dash"/>
            <c:size val="7"/>
            <c:spPr>
              <a:noFill/>
              <a:ln>
                <a:solidFill>
                  <a:srgbClr val="FFD320"/>
                </a:solidFill>
                <a:prstDash val="solid"/>
              </a:ln>
            </c:spPr>
          </c:marker>
          <c:cat>
            <c:numRef>
              <c:f>'[1]grafico empleo'!$A$2:$A$24</c:f>
              <c:numCache>
                <c:formatCode>General</c:formatCode>
                <c:ptCount val="23"/>
                <c:pt idx="0">
                  <c:v>1990.0</c:v>
                </c:pt>
                <c:pt idx="1">
                  <c:v>1991.0</c:v>
                </c:pt>
                <c:pt idx="2">
                  <c:v>1992.0</c:v>
                </c:pt>
                <c:pt idx="3">
                  <c:v>1993.0</c:v>
                </c:pt>
                <c:pt idx="4">
                  <c:v>1994.0</c:v>
                </c:pt>
                <c:pt idx="5">
                  <c:v>1995.0</c:v>
                </c:pt>
                <c:pt idx="6">
                  <c:v>1996.0</c:v>
                </c:pt>
                <c:pt idx="7">
                  <c:v>1997.0</c:v>
                </c:pt>
                <c:pt idx="8">
                  <c:v>1998.0</c:v>
                </c:pt>
                <c:pt idx="9">
                  <c:v>1999.0</c:v>
                </c:pt>
                <c:pt idx="10">
                  <c:v>2000.0</c:v>
                </c:pt>
                <c:pt idx="11">
                  <c:v>2001.0</c:v>
                </c:pt>
                <c:pt idx="12">
                  <c:v>2002.0</c:v>
                </c:pt>
                <c:pt idx="13">
                  <c:v>2003.0</c:v>
                </c:pt>
                <c:pt idx="14">
                  <c:v>2004.0</c:v>
                </c:pt>
                <c:pt idx="15">
                  <c:v>2005.0</c:v>
                </c:pt>
                <c:pt idx="16">
                  <c:v>2006.0</c:v>
                </c:pt>
                <c:pt idx="17">
                  <c:v>2007.0</c:v>
                </c:pt>
                <c:pt idx="18">
                  <c:v>2008.0</c:v>
                </c:pt>
                <c:pt idx="19">
                  <c:v>2009.0</c:v>
                </c:pt>
                <c:pt idx="20">
                  <c:v>2010.0</c:v>
                </c:pt>
                <c:pt idx="21">
                  <c:v>2011.0</c:v>
                </c:pt>
                <c:pt idx="22">
                  <c:v>2012.0</c:v>
                </c:pt>
              </c:numCache>
            </c:numRef>
          </c:cat>
          <c:val>
            <c:numRef>
              <c:f>'[1]grafico empleo'!$C$2:$C$24</c:f>
              <c:numCache>
                <c:formatCode>General</c:formatCode>
                <c:ptCount val="23"/>
                <c:pt idx="0">
                  <c:v>52.141965327384</c:v>
                </c:pt>
                <c:pt idx="1">
                  <c:v>52.3</c:v>
                </c:pt>
                <c:pt idx="2">
                  <c:v>52.248280366583</c:v>
                </c:pt>
                <c:pt idx="3">
                  <c:v>52.0</c:v>
                </c:pt>
                <c:pt idx="4">
                  <c:v>52.8</c:v>
                </c:pt>
                <c:pt idx="5">
                  <c:v>53.0</c:v>
                </c:pt>
                <c:pt idx="6">
                  <c:v>51.3</c:v>
                </c:pt>
                <c:pt idx="7">
                  <c:v>51.0</c:v>
                </c:pt>
                <c:pt idx="8">
                  <c:v>54.3</c:v>
                </c:pt>
                <c:pt idx="9">
                  <c:v>52.6</c:v>
                </c:pt>
                <c:pt idx="10">
                  <c:v>51.5</c:v>
                </c:pt>
                <c:pt idx="11">
                  <c:v>51.4</c:v>
                </c:pt>
                <c:pt idx="12">
                  <c:v>49.11061296956901</c:v>
                </c:pt>
                <c:pt idx="13">
                  <c:v>48.3252436621736</c:v>
                </c:pt>
                <c:pt idx="14">
                  <c:v>50.83672820825659</c:v>
                </c:pt>
                <c:pt idx="15">
                  <c:v>51.3671079498948</c:v>
                </c:pt>
                <c:pt idx="16">
                  <c:v>53.93010980433172</c:v>
                </c:pt>
                <c:pt idx="17">
                  <c:v>56.68637146006728</c:v>
                </c:pt>
                <c:pt idx="18">
                  <c:v>57.70846356951829</c:v>
                </c:pt>
                <c:pt idx="19">
                  <c:v>58.3979565303844</c:v>
                </c:pt>
                <c:pt idx="20">
                  <c:v>58.8</c:v>
                </c:pt>
                <c:pt idx="21">
                  <c:v>60.7</c:v>
                </c:pt>
                <c:pt idx="22">
                  <c:v>59.6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'[1]grafico empleo'!$D$1</c:f>
              <c:strCache>
                <c:ptCount val="1"/>
                <c:pt idx="0">
                  <c:v>Actividad</c:v>
                </c:pt>
              </c:strCache>
            </c:strRef>
          </c:tx>
          <c:spPr>
            <a:ln w="38100">
              <a:solidFill>
                <a:srgbClr val="579D1C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579D1C"/>
              </a:solidFill>
              <a:ln>
                <a:solidFill>
                  <a:srgbClr val="579D1C"/>
                </a:solidFill>
                <a:prstDash val="solid"/>
              </a:ln>
            </c:spPr>
          </c:marker>
          <c:cat>
            <c:numRef>
              <c:f>'[1]grafico empleo'!$A$2:$A$24</c:f>
              <c:numCache>
                <c:formatCode>General</c:formatCode>
                <c:ptCount val="23"/>
                <c:pt idx="0">
                  <c:v>1990.0</c:v>
                </c:pt>
                <c:pt idx="1">
                  <c:v>1991.0</c:v>
                </c:pt>
                <c:pt idx="2">
                  <c:v>1992.0</c:v>
                </c:pt>
                <c:pt idx="3">
                  <c:v>1993.0</c:v>
                </c:pt>
                <c:pt idx="4">
                  <c:v>1994.0</c:v>
                </c:pt>
                <c:pt idx="5">
                  <c:v>1995.0</c:v>
                </c:pt>
                <c:pt idx="6">
                  <c:v>1996.0</c:v>
                </c:pt>
                <c:pt idx="7">
                  <c:v>1997.0</c:v>
                </c:pt>
                <c:pt idx="8">
                  <c:v>1998.0</c:v>
                </c:pt>
                <c:pt idx="9">
                  <c:v>1999.0</c:v>
                </c:pt>
                <c:pt idx="10">
                  <c:v>2000.0</c:v>
                </c:pt>
                <c:pt idx="11">
                  <c:v>2001.0</c:v>
                </c:pt>
                <c:pt idx="12">
                  <c:v>2002.0</c:v>
                </c:pt>
                <c:pt idx="13">
                  <c:v>2003.0</c:v>
                </c:pt>
                <c:pt idx="14">
                  <c:v>2004.0</c:v>
                </c:pt>
                <c:pt idx="15">
                  <c:v>2005.0</c:v>
                </c:pt>
                <c:pt idx="16">
                  <c:v>2006.0</c:v>
                </c:pt>
                <c:pt idx="17">
                  <c:v>2007.0</c:v>
                </c:pt>
                <c:pt idx="18">
                  <c:v>2008.0</c:v>
                </c:pt>
                <c:pt idx="19">
                  <c:v>2009.0</c:v>
                </c:pt>
                <c:pt idx="20">
                  <c:v>2010.0</c:v>
                </c:pt>
                <c:pt idx="21">
                  <c:v>2011.0</c:v>
                </c:pt>
                <c:pt idx="22">
                  <c:v>2012.0</c:v>
                </c:pt>
              </c:numCache>
            </c:numRef>
          </c:cat>
          <c:val>
            <c:numRef>
              <c:f>'[1]grafico empleo'!$D$2:$D$24</c:f>
              <c:numCache>
                <c:formatCode>General</c:formatCode>
                <c:ptCount val="23"/>
                <c:pt idx="0">
                  <c:v>57.0</c:v>
                </c:pt>
                <c:pt idx="1">
                  <c:v>57.4</c:v>
                </c:pt>
                <c:pt idx="2">
                  <c:v>57.4</c:v>
                </c:pt>
                <c:pt idx="3">
                  <c:v>56.7</c:v>
                </c:pt>
                <c:pt idx="4">
                  <c:v>58.2</c:v>
                </c:pt>
                <c:pt idx="5">
                  <c:v>59.0</c:v>
                </c:pt>
                <c:pt idx="6">
                  <c:v>58.2</c:v>
                </c:pt>
                <c:pt idx="7">
                  <c:v>57.6</c:v>
                </c:pt>
                <c:pt idx="8">
                  <c:v>60.4</c:v>
                </c:pt>
                <c:pt idx="9">
                  <c:v>59.3</c:v>
                </c:pt>
                <c:pt idx="10">
                  <c:v>59.6</c:v>
                </c:pt>
                <c:pt idx="11">
                  <c:v>60.6</c:v>
                </c:pt>
                <c:pt idx="12">
                  <c:v>59.1</c:v>
                </c:pt>
                <c:pt idx="13">
                  <c:v>58.12291577563112</c:v>
                </c:pt>
                <c:pt idx="14">
                  <c:v>58.48282227889658</c:v>
                </c:pt>
                <c:pt idx="15">
                  <c:v>58.4968093292112</c:v>
                </c:pt>
                <c:pt idx="16">
                  <c:v>60.87424619587718</c:v>
                </c:pt>
                <c:pt idx="17">
                  <c:v>62.7317247173741</c:v>
                </c:pt>
                <c:pt idx="18">
                  <c:v>62.6495533680481</c:v>
                </c:pt>
                <c:pt idx="19">
                  <c:v>63.2990906866114</c:v>
                </c:pt>
                <c:pt idx="20">
                  <c:v>63.3</c:v>
                </c:pt>
                <c:pt idx="21">
                  <c:v>64.8</c:v>
                </c:pt>
                <c:pt idx="22">
                  <c:v>63.72043804344321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6746424"/>
        <c:axId val="2126741416"/>
      </c:lineChart>
      <c:lineChart>
        <c:grouping val="standard"/>
        <c:varyColors val="0"/>
        <c:ser>
          <c:idx val="0"/>
          <c:order val="2"/>
          <c:tx>
            <c:strRef>
              <c:f>'[1]grafico empleo'!$B$1</c:f>
              <c:strCache>
                <c:ptCount val="1"/>
                <c:pt idx="0">
                  <c:v>Desempleo</c:v>
                </c:pt>
              </c:strCache>
            </c:strRef>
          </c:tx>
          <c:spPr>
            <a:ln w="38100">
              <a:solidFill>
                <a:srgbClr val="FF420E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FF420E"/>
              </a:solidFill>
              <a:ln>
                <a:solidFill>
                  <a:srgbClr val="FF420E"/>
                </a:solidFill>
                <a:prstDash val="solid"/>
              </a:ln>
            </c:spPr>
          </c:marker>
          <c:val>
            <c:numRef>
              <c:f>'[1]grafico empleo'!$B$2:$B$24</c:f>
              <c:numCache>
                <c:formatCode>General</c:formatCode>
                <c:ptCount val="23"/>
                <c:pt idx="0">
                  <c:v>8.5</c:v>
                </c:pt>
                <c:pt idx="1">
                  <c:v>8.9</c:v>
                </c:pt>
                <c:pt idx="2">
                  <c:v>9.02693865946407</c:v>
                </c:pt>
                <c:pt idx="3">
                  <c:v>8.32616795643451</c:v>
                </c:pt>
                <c:pt idx="4">
                  <c:v>9.200000000000001</c:v>
                </c:pt>
                <c:pt idx="5">
                  <c:v>10.3</c:v>
                </c:pt>
                <c:pt idx="6">
                  <c:v>11.9</c:v>
                </c:pt>
                <c:pt idx="7">
                  <c:v>11.4</c:v>
                </c:pt>
                <c:pt idx="8">
                  <c:v>10.1</c:v>
                </c:pt>
                <c:pt idx="9">
                  <c:v>11.3</c:v>
                </c:pt>
                <c:pt idx="10">
                  <c:v>13.6</c:v>
                </c:pt>
                <c:pt idx="11">
                  <c:v>15.3</c:v>
                </c:pt>
                <c:pt idx="12">
                  <c:v>16.96365224887708</c:v>
                </c:pt>
                <c:pt idx="13">
                  <c:v>16.9</c:v>
                </c:pt>
                <c:pt idx="14">
                  <c:v>13.0740853000849</c:v>
                </c:pt>
                <c:pt idx="15">
                  <c:v>12.1881884859584</c:v>
                </c:pt>
                <c:pt idx="16">
                  <c:v>11.40734682644061</c:v>
                </c:pt>
                <c:pt idx="17">
                  <c:v>9.63683572314294</c:v>
                </c:pt>
                <c:pt idx="18">
                  <c:v>7.886871546397387</c:v>
                </c:pt>
                <c:pt idx="19">
                  <c:v>7.742819214406417</c:v>
                </c:pt>
                <c:pt idx="20">
                  <c:v>7.1</c:v>
                </c:pt>
                <c:pt idx="21">
                  <c:v>6.3</c:v>
                </c:pt>
                <c:pt idx="22">
                  <c:v>6.393565840742362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6737752"/>
        <c:axId val="2126734856"/>
      </c:lineChart>
      <c:catAx>
        <c:axId val="2126746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212674141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2126741416"/>
        <c:scaling>
          <c:orientation val="minMax"/>
          <c:min val="40.0"/>
        </c:scaling>
        <c:delete val="0"/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2126746424"/>
        <c:crosses val="autoZero"/>
        <c:crossBetween val="between"/>
      </c:valAx>
      <c:catAx>
        <c:axId val="2126737752"/>
        <c:scaling>
          <c:orientation val="minMax"/>
        </c:scaling>
        <c:delete val="1"/>
        <c:axPos val="b"/>
        <c:majorTickMark val="out"/>
        <c:minorTickMark val="none"/>
        <c:tickLblPos val="none"/>
        <c:crossAx val="2126734856"/>
        <c:crosses val="autoZero"/>
        <c:auto val="1"/>
        <c:lblAlgn val="ctr"/>
        <c:lblOffset val="100"/>
        <c:noMultiLvlLbl val="0"/>
      </c:catAx>
      <c:valAx>
        <c:axId val="212673485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2126737752"/>
        <c:crosses val="max"/>
        <c:crossBetween val="between"/>
      </c:valAx>
      <c:spPr>
        <a:noFill/>
        <a:ln w="3175"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73913043478261"/>
          <c:y val="0.93573264781491"/>
          <c:w val="0.565217391304348"/>
          <c:h val="0.051413881748071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922150586226"/>
          <c:y val="0.0932945934518972"/>
          <c:w val="0.662746367084803"/>
          <c:h val="0.813412236658728"/>
        </c:manualLayout>
      </c:layout>
      <c:barChart>
        <c:barDir val="bar"/>
        <c:grouping val="clustered"/>
        <c:varyColors val="0"/>
        <c:ser>
          <c:idx val="0"/>
          <c:order val="0"/>
          <c:tx>
            <c:v>Tasa de Informalidad</c:v>
          </c:tx>
          <c:invertIfNegative val="0"/>
          <c:cat>
            <c:strRef>
              <c:f>'[1]Rama de actividad'!$J$4:$J$17</c:f>
              <c:strCache>
                <c:ptCount val="14"/>
                <c:pt idx="0">
                  <c:v>Otros scios</c:v>
                </c:pt>
                <c:pt idx="1">
                  <c:v>Servicio de hogares</c:v>
                </c:pt>
                <c:pt idx="2">
                  <c:v>Construcción</c:v>
                </c:pt>
                <c:pt idx="3">
                  <c:v>Act. Administrativas</c:v>
                </c:pt>
                <c:pt idx="4">
                  <c:v>Artes</c:v>
                </c:pt>
                <c:pt idx="5">
                  <c:v>Comercio</c:v>
                </c:pt>
                <c:pt idx="6">
                  <c:v>Agro</c:v>
                </c:pt>
                <c:pt idx="7">
                  <c:v>Ind. Manufacturera</c:v>
                </c:pt>
                <c:pt idx="8">
                  <c:v>Suministro de agua</c:v>
                </c:pt>
                <c:pt idx="9">
                  <c:v>Transporte</c:v>
                </c:pt>
                <c:pt idx="10">
                  <c:v>Int. Financiera</c:v>
                </c:pt>
                <c:pt idx="11">
                  <c:v>Salud</c:v>
                </c:pt>
                <c:pt idx="12">
                  <c:v>Enseñanza</c:v>
                </c:pt>
                <c:pt idx="13">
                  <c:v>Adm. Pública</c:v>
                </c:pt>
              </c:strCache>
            </c:strRef>
          </c:cat>
          <c:val>
            <c:numRef>
              <c:f>'[1]Rama de actividad'!$K$4:$K$17</c:f>
              <c:numCache>
                <c:formatCode>General</c:formatCode>
                <c:ptCount val="14"/>
                <c:pt idx="0">
                  <c:v>56.96</c:v>
                </c:pt>
                <c:pt idx="1">
                  <c:v>52.55</c:v>
                </c:pt>
                <c:pt idx="2">
                  <c:v>42.58</c:v>
                </c:pt>
                <c:pt idx="3">
                  <c:v>34.66000000000001</c:v>
                </c:pt>
                <c:pt idx="4">
                  <c:v>33.57</c:v>
                </c:pt>
                <c:pt idx="5">
                  <c:v>32.4</c:v>
                </c:pt>
                <c:pt idx="6">
                  <c:v>31.24</c:v>
                </c:pt>
                <c:pt idx="7">
                  <c:v>25.4</c:v>
                </c:pt>
                <c:pt idx="8">
                  <c:v>21.05</c:v>
                </c:pt>
                <c:pt idx="9">
                  <c:v>14.07</c:v>
                </c:pt>
                <c:pt idx="10">
                  <c:v>9.620000000000001</c:v>
                </c:pt>
                <c:pt idx="11">
                  <c:v>9.02</c:v>
                </c:pt>
                <c:pt idx="12">
                  <c:v>6.4</c:v>
                </c:pt>
                <c:pt idx="1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5701816"/>
        <c:axId val="2125704856"/>
      </c:barChart>
      <c:catAx>
        <c:axId val="2125701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ES"/>
          </a:p>
        </c:txPr>
        <c:crossAx val="2125704856"/>
        <c:crosses val="autoZero"/>
        <c:auto val="1"/>
        <c:lblAlgn val="ctr"/>
        <c:lblOffset val="100"/>
        <c:noMultiLvlLbl val="0"/>
      </c:catAx>
      <c:valAx>
        <c:axId val="21257048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25701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0.02247</cdr:x>
      <cdr:y>0.93825</cdr:y>
    </cdr:from>
    <cdr:to>
      <cdr:x>0.72473</cdr:x>
      <cdr:y>0.99912</cdr:y>
    </cdr:to>
    <cdr:sp macro="" textlink="">
      <cdr:nvSpPr>
        <cdr:cNvPr id="2" name="13 CuadroTexto"/>
        <cdr:cNvSpPr txBox="1"/>
      </cdr:nvSpPr>
      <cdr:spPr>
        <a:xfrm xmlns:a="http://schemas.openxmlformats.org/drawingml/2006/main">
          <a:off x="144016" y="4032448"/>
          <a:ext cx="4500594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r>
            <a:rPr lang="es-MX" sz="1100" dirty="0" smtClean="0"/>
            <a:t>Fuente: Elaboración propia en base  ECH 2012</a:t>
          </a:r>
          <a:endParaRPr lang="es-UY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67342" y="0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r">
              <a:defRPr sz="1200"/>
            </a:lvl1pPr>
          </a:lstStyle>
          <a:p>
            <a:fld id="{73D956CD-4635-496C-955A-9260CFC3D891}" type="datetimeFigureOut">
              <a:rPr lang="es-UY" smtClean="0"/>
              <a:pPr/>
              <a:t>03/12/13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2" y="8823936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67342" y="8823936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r">
              <a:defRPr sz="1200"/>
            </a:lvl1pPr>
          </a:lstStyle>
          <a:p>
            <a:fld id="{87B898A9-8F5B-460D-98B7-85789B4D5776}" type="slidenum">
              <a:rPr lang="es-UY" smtClean="0"/>
              <a:pPr/>
              <a:t>‹Nr.›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95615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67342" y="0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/>
          <a:lstStyle>
            <a:lvl1pPr algn="r">
              <a:defRPr sz="1200"/>
            </a:lvl1pPr>
          </a:lstStyle>
          <a:p>
            <a:fld id="{9310894B-23AC-479E-A635-91A1B26A5A72}" type="datetimeFigureOut">
              <a:rPr lang="es-MX" smtClean="0"/>
              <a:pPr/>
              <a:t>03/12/13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91" tIns="46696" rIns="93391" bIns="46696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406" y="4412774"/>
            <a:ext cx="5603240" cy="4180523"/>
          </a:xfrm>
          <a:prstGeom prst="rect">
            <a:avLst/>
          </a:prstGeom>
        </p:spPr>
        <p:txBody>
          <a:bodyPr vert="horz" lIns="93391" tIns="46696" rIns="93391" bIns="4669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8823936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67342" y="8823936"/>
            <a:ext cx="3035088" cy="464503"/>
          </a:xfrm>
          <a:prstGeom prst="rect">
            <a:avLst/>
          </a:prstGeom>
        </p:spPr>
        <p:txBody>
          <a:bodyPr vert="horz" lIns="93391" tIns="46696" rIns="93391" bIns="46696" rtlCol="0" anchor="b"/>
          <a:lstStyle>
            <a:lvl1pPr algn="r">
              <a:defRPr sz="1200"/>
            </a:lvl1pPr>
          </a:lstStyle>
          <a:p>
            <a:fld id="{F408A676-9052-4627-ACD4-5E17C306B059}" type="slidenum">
              <a:rPr lang="es-MX" smtClean="0"/>
              <a:pPr/>
              <a:t>‹Nr.›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0782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11</a:t>
            </a:fld>
            <a:endParaRPr 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12</a:t>
            </a:fld>
            <a:endParaRPr lang="es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13</a:t>
            </a:fld>
            <a:endParaRPr lang="es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14</a:t>
            </a:fld>
            <a:endParaRPr lang="es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15</a:t>
            </a:fld>
            <a:endParaRPr lang="es-MX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16</a:t>
            </a:fld>
            <a:endParaRPr lang="es-MX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17</a:t>
            </a:fld>
            <a:endParaRPr lang="es-MX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18</a:t>
            </a:fld>
            <a:endParaRPr lang="es-MX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19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20</a:t>
            </a:fld>
            <a:endParaRPr lang="es-MX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UY" dirty="0" smtClean="0"/>
              <a:t>Estas medidas se enmarcan</a:t>
            </a:r>
            <a:r>
              <a:rPr lang="es-UY" baseline="0" dirty="0" smtClean="0"/>
              <a:t> en un conjunto de políticas de distintos organismos de seguridad social y tributarios y políticas económicas diversas que promueven la formalización de la economía –ej. Profundización financiera-, la reducción de la evasión fiscal y la mayor cobertura de seguridad social. Entre ellas se destaca la c</a:t>
            </a:r>
            <a:r>
              <a:rPr lang="es-UY" dirty="0" smtClean="0"/>
              <a:t>reación del Sistema Nacional Integrado de Salud (SNIS)  y el Seguro Nacional de Salud (SNS) en 2008; se avanzó en la integración y universalización del seguro.</a:t>
            </a:r>
          </a:p>
          <a:p>
            <a:pPr>
              <a:spcBef>
                <a:spcPct val="0"/>
              </a:spcBef>
            </a:pPr>
            <a:r>
              <a:rPr lang="es-UY" dirty="0" smtClean="0"/>
              <a:t>Una de las incorporaciones más importante al seguro fue la de los hijos menores de 18 años y mayores discapacitados. Este fuerte</a:t>
            </a:r>
            <a:r>
              <a:rPr lang="es-UY" baseline="0" dirty="0" smtClean="0"/>
              <a:t> incentivo a la formalización de los trabajadores.</a:t>
            </a:r>
            <a:endParaRPr lang="es-UY" dirty="0" smtClean="0"/>
          </a:p>
          <a:p>
            <a:pPr>
              <a:spcBef>
                <a:spcPct val="0"/>
              </a:spcBef>
            </a:pP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21</a:t>
            </a:fld>
            <a:endParaRPr lang="es-MX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UY" dirty="0"/>
              <a:t>El ámbito tiene por objetivo diseñar estrategias para formalizar los diferentes colectivos de</a:t>
            </a:r>
          </a:p>
          <a:p>
            <a:r>
              <a:rPr lang="es-UY" dirty="0"/>
              <a:t>trabajadores, ya que los mismos tienen características particulares.</a:t>
            </a:r>
          </a:p>
          <a:p>
            <a:r>
              <a:rPr lang="es-UY" dirty="0"/>
              <a:t>Las acciones se definen y están dirigidas en función del tipo de informalismo que se detecte:</a:t>
            </a:r>
          </a:p>
          <a:p>
            <a:r>
              <a:rPr lang="es-UY" i="1" dirty="0"/>
              <a:t>informalismo de sobrevivencia </a:t>
            </a:r>
            <a:r>
              <a:rPr lang="es-UY" dirty="0"/>
              <a:t>(dirigidas a incluir a las personas en situación de exclusión),</a:t>
            </a:r>
          </a:p>
          <a:p>
            <a:r>
              <a:rPr lang="es-UY" i="1" dirty="0"/>
              <a:t>informalismo de empresas establecidas </a:t>
            </a:r>
            <a:r>
              <a:rPr lang="es-UY" dirty="0"/>
              <a:t>(se orientan al cumplimiento de la normativa laboral,</a:t>
            </a:r>
          </a:p>
          <a:p>
            <a:r>
              <a:rPr lang="es-UY" dirty="0"/>
              <a:t>tributaria y previsional), y el </a:t>
            </a:r>
            <a:r>
              <a:rPr lang="es-UY" i="1" dirty="0"/>
              <a:t>evasor contumaz o defraudador </a:t>
            </a:r>
            <a:r>
              <a:rPr lang="es-UY" dirty="0"/>
              <a:t>(acciones dirigidas a aplicar</a:t>
            </a:r>
          </a:p>
          <a:p>
            <a:r>
              <a:rPr lang="es-UY" dirty="0"/>
              <a:t>con todo rigor el ordenamiento jurídico).</a:t>
            </a: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22</a:t>
            </a:fld>
            <a:endParaRPr lang="es-MX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/>
            <a:endParaRPr lang="es-UY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Monotributo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MIDES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Creado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Ley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N°18.874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diciembre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2011. </a:t>
            </a:r>
          </a:p>
          <a:p>
            <a:pPr rtl="0"/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tributo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único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pagan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personas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integran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hogar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debajo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</a:t>
            </a:r>
          </a:p>
          <a:p>
            <a:pPr rtl="0"/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línea de pobreza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Están en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Situación De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Vulnerabilidad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ue producen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/O</a:t>
            </a:r>
            <a:r>
              <a:rPr lang="es-UY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UY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comercializan cualquier tipo de bienes o prestan cualquier tipo de servicios*</a:t>
            </a:r>
          </a:p>
          <a:p>
            <a:pPr>
              <a:spcBef>
                <a:spcPct val="0"/>
              </a:spcBef>
            </a:pP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23</a:t>
            </a:fld>
            <a:endParaRPr lang="es-MX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24</a:t>
            </a:fld>
            <a:endParaRPr lang="es-MX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25</a:t>
            </a:fld>
            <a:endParaRPr lang="es-MX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26</a:t>
            </a:fld>
            <a:endParaRPr lang="es-MX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27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8A676-9052-4627-ACD4-5E17C306B059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UY" dirty="0" smtClean="0"/>
              <a:t>El empleo informal no agrícola se ha reducido de</a:t>
            </a:r>
            <a:r>
              <a:rPr lang="es-UY" baseline="0" dirty="0" smtClean="0"/>
              <a:t> </a:t>
            </a:r>
            <a:r>
              <a:rPr lang="es-UY" dirty="0" smtClean="0"/>
              <a:t>49.9% en el 2009 a 47.7% en 2011. Este se compone de</a:t>
            </a:r>
            <a:r>
              <a:rPr lang="es-UY" baseline="0" dirty="0" smtClean="0"/>
              <a:t> </a:t>
            </a:r>
            <a:r>
              <a:rPr lang="es-UY" dirty="0" smtClean="0"/>
              <a:t>31% de empleo informal en el sector informal, 11.4%</a:t>
            </a:r>
            <a:r>
              <a:rPr lang="es-UY" baseline="0" dirty="0" smtClean="0"/>
              <a:t> </a:t>
            </a:r>
            <a:r>
              <a:rPr lang="es-UY" dirty="0" smtClean="0"/>
              <a:t>de empleo informal en el sector formal, y de 5.2% de</a:t>
            </a:r>
            <a:r>
              <a:rPr lang="es-UY" baseline="0" dirty="0" smtClean="0"/>
              <a:t> </a:t>
            </a:r>
            <a:r>
              <a:rPr lang="es-UY" dirty="0" smtClean="0"/>
              <a:t>empleo informal proveniente del trabajo doméstico.</a:t>
            </a:r>
            <a:endParaRPr lang="es-MX" dirty="0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266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4659" indent="-28640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5629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3880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62132" indent="-229126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20384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8635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36887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95138" indent="-2291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B01EC6-1C3C-4511-8B1F-3F9B50A16C94}" type="slidenum">
              <a:rPr lang="es-MX"/>
              <a:pPr eaLnBrk="1" hangingPunct="1"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10EBA-67BB-43AD-B667-16D6FD2A8754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D1A8A-AC0E-414C-80E9-FE84A14B5905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E9BE5-DC78-4835-AFE5-4B291A56B10D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853F5-4DC7-49FF-8559-80D47A0FF62A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02405-2ACA-48BC-9EFF-C9B04455CA12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0E426-4E59-49A9-AD6F-902D845D9D84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FA28D-0B30-4785-B4C2-6A1C3AC690A7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EE938-B1FF-451A-A092-2FB9F824CA2D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9B851-7D5A-408F-833A-FA06904B9EE9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DE72E-C6CE-4311-987C-FE21B5F7BD53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B9DBA-7193-4520-84FE-3AC6FDD1F9F6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8F2F1-395A-4B5D-9732-5C2D910748A9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D727-61CB-42C5-9855-CF83CA738BE1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E2693-1188-4B41-8CEB-EB5A55AFBC00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56CA1-59DE-40E6-8DAE-9B2AC0E299BC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35D00-5C33-4510-9C6C-8730501F372D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BA4B4-66BA-4630-A62F-1CCDB7784077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5BCD-894D-4E13-9EF5-5EAE473C3248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A5DC7-6F1B-46DB-943F-266F14D084CA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93FA3-6391-49A5-A119-236A85C8CC43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04389-1C48-4BA3-881D-A99E72DFD5B5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C0807-5FCB-4430-B0B2-4D39FA763551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7D7144-B1F5-4B65-A8F7-167E0AE11600}" type="datetimeFigureOut">
              <a:rPr lang="es-ES"/>
              <a:pPr>
                <a:defRPr/>
              </a:pPr>
              <a:t>03/12/13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422609-7C25-45C6-BA74-FC2B8D412A5A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12.w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8.w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836612"/>
            <a:ext cx="9144000" cy="6021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03200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defRPr/>
            </a:pPr>
            <a:r>
              <a:rPr lang="es-ES" sz="3600" dirty="0" smtClean="0">
                <a:solidFill>
                  <a:srgbClr val="FFC000"/>
                </a:solidFill>
              </a:rPr>
              <a:t>2. Uruguay</a:t>
            </a:r>
            <a:r>
              <a:rPr lang="es-ES" sz="3600" dirty="0">
                <a:solidFill>
                  <a:srgbClr val="FFC000"/>
                </a:solidFill>
              </a:rPr>
              <a:t>: crecimiento inclusivo, con creación de empleo formal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144463"/>
            <a:ext cx="91440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8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-366158" y="-243408"/>
            <a:ext cx="9828584" cy="1411107"/>
            <a:chOff x="-249" y="-116"/>
            <a:chExt cx="7001" cy="940"/>
          </a:xfrm>
        </p:grpSpPr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78" y="285728"/>
          <a:ext cx="2094686" cy="527027"/>
        </p:xfrm>
        <a:graphic>
          <a:graphicData uri="http://schemas.openxmlformats.org/drawingml/2006/table">
            <a:tbl>
              <a:tblPr/>
              <a:tblGrid>
                <a:gridCol w="2094686"/>
              </a:tblGrid>
              <a:tr h="52702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90000" marR="90000" marT="131687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42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 flipV="1">
            <a:off x="0" y="1844675"/>
            <a:ext cx="9144000" cy="45719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Crecimiento </a:t>
            </a: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continuo del </a:t>
            </a:r>
            <a:r>
              <a:rPr lang="es-E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PIB desde el año 2004</a:t>
            </a:r>
          </a:p>
        </p:txBody>
      </p:sp>
      <p:graphicFrame>
        <p:nvGraphicFramePr>
          <p:cNvPr id="11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44767"/>
              </p:ext>
            </p:extLst>
          </p:nvPr>
        </p:nvGraphicFramePr>
        <p:xfrm>
          <a:off x="954881" y="2204864"/>
          <a:ext cx="6851848" cy="4189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57022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0" y="1058069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Inversiones: en niveles históricos, impulsando el crecimiento</a:t>
            </a:r>
            <a:endParaRPr lang="es-ES" sz="2800" dirty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133" y="2132856"/>
            <a:ext cx="6151333" cy="3809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347330" y="5954176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dirty="0" smtClean="0"/>
              <a:t>Fuente: MEF</a:t>
            </a:r>
            <a:endParaRPr lang="es-UY" sz="1200" dirty="0"/>
          </a:p>
        </p:txBody>
      </p:sp>
    </p:spTree>
    <p:extLst>
      <p:ext uri="{BB962C8B-B14F-4D97-AF65-F5344CB8AC3E}">
        <p14:creationId xmlns:p14="http://schemas.microsoft.com/office/powerpoint/2010/main" val="2891457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Tasas de actividad, empleo y desempleo en cifras históricas</a:t>
            </a:r>
          </a:p>
        </p:txBody>
      </p:sp>
      <p:graphicFrame>
        <p:nvGraphicFramePr>
          <p:cNvPr id="11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538744"/>
              </p:ext>
            </p:extLst>
          </p:nvPr>
        </p:nvGraphicFramePr>
        <p:xfrm>
          <a:off x="975221" y="2204864"/>
          <a:ext cx="7217519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57022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-31812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Informalidad y pobreza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83568" y="2348880"/>
            <a:ext cx="756084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El 23,1% de los ocupados por encima de la línea de pobreza no se encuentra cubierto por la seguridad social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sz="2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Mientras que para los ocupados que se encuentran por debajo de la línea de pobreza, esta cifra alcanza al 66,5%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sz="2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UY" sz="2400" dirty="0" smtClean="0">
              <a:latin typeface="+mn-lt"/>
            </a:endParaRPr>
          </a:p>
          <a:p>
            <a:pPr algn="just"/>
            <a:endParaRPr lang="es-UY" sz="2400" dirty="0" smtClean="0">
              <a:latin typeface="+mn-lt"/>
            </a:endParaRPr>
          </a:p>
          <a:p>
            <a:pPr algn="just"/>
            <a:r>
              <a:rPr lang="es-UY" sz="2400" dirty="0" smtClean="0">
                <a:latin typeface="+mn-lt"/>
              </a:rPr>
              <a:t>Desafío de romper los círculos viciosos de pobreza y empleo precario</a:t>
            </a:r>
            <a:endParaRPr lang="es-UY" sz="2400" dirty="0">
              <a:latin typeface="+mn-lt"/>
            </a:endParaRPr>
          </a:p>
          <a:p>
            <a:endParaRPr lang="es-UY" dirty="0"/>
          </a:p>
        </p:txBody>
      </p:sp>
      <p:sp>
        <p:nvSpPr>
          <p:cNvPr id="3" name="2 Flecha derecha"/>
          <p:cNvSpPr/>
          <p:nvPr/>
        </p:nvSpPr>
        <p:spPr>
          <a:xfrm rot="5400000">
            <a:off x="4049942" y="4527122"/>
            <a:ext cx="68407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11906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Reducción de la pobreza, indigencia y desigualdad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11" name="Gráfico 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132856"/>
            <a:ext cx="5941219" cy="389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368082" y="6050806"/>
            <a:ext cx="18539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dirty="0"/>
              <a:t> IECON en base a ECH</a:t>
            </a:r>
          </a:p>
        </p:txBody>
      </p:sp>
    </p:spTree>
    <p:extLst>
      <p:ext uri="{BB962C8B-B14F-4D97-AF65-F5344CB8AC3E}">
        <p14:creationId xmlns:p14="http://schemas.microsoft.com/office/powerpoint/2010/main" val="357022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Crecimiento del empleo registrado (cobertura de seguridad social)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21" y="2212628"/>
            <a:ext cx="6352112" cy="37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5652120" y="607502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dirty="0" smtClean="0"/>
              <a:t>Fuente: BPS</a:t>
            </a:r>
            <a:endParaRPr lang="es-UY" sz="1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123728" y="198884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smtClean="0"/>
              <a:t>Puestos cotizantes (promedio anual)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57022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No cotizantes: Desigualdades por región, edad y ascendencia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399081"/>
              </p:ext>
            </p:extLst>
          </p:nvPr>
        </p:nvGraphicFramePr>
        <p:xfrm>
          <a:off x="1475656" y="2060848"/>
          <a:ext cx="5769818" cy="4420488"/>
        </p:xfrm>
        <a:graphic>
          <a:graphicData uri="http://schemas.openxmlformats.org/drawingml/2006/table">
            <a:tbl>
              <a:tblPr/>
              <a:tblGrid>
                <a:gridCol w="3980728"/>
                <a:gridCol w="1789090"/>
              </a:tblGrid>
              <a:tr h="26005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UY" sz="1200" b="0" i="0" u="none" strike="noStrike" dirty="0">
                          <a:latin typeface="+mj-lt"/>
                        </a:rPr>
                        <a:t>Tasa de informalidad por </a:t>
                      </a:r>
                      <a:r>
                        <a:rPr lang="es-UY" sz="1200" b="0" i="0" u="none" strike="noStrike" dirty="0" smtClean="0">
                          <a:latin typeface="+mj-lt"/>
                        </a:rPr>
                        <a:t>sexo</a:t>
                      </a:r>
                      <a:r>
                        <a:rPr lang="es-UY" sz="1200" b="0" i="0" u="none" strike="noStrike" dirty="0">
                          <a:latin typeface="+mj-lt"/>
                        </a:rPr>
                        <a:t>, </a:t>
                      </a:r>
                      <a:r>
                        <a:rPr lang="es-UY" sz="1200" b="0" i="0" u="none" strike="noStrike" dirty="0" smtClean="0">
                          <a:latin typeface="+mj-lt"/>
                        </a:rPr>
                        <a:t>región,</a:t>
                      </a:r>
                      <a:r>
                        <a:rPr lang="es-UY" sz="1200" b="0" i="0" u="none" strike="noStrike" baseline="0" dirty="0" smtClean="0">
                          <a:latin typeface="+mj-lt"/>
                        </a:rPr>
                        <a:t> e</a:t>
                      </a:r>
                      <a:r>
                        <a:rPr lang="es-UY" sz="1200" b="0" i="0" u="none" strike="noStrike" dirty="0" smtClean="0">
                          <a:latin typeface="+mj-lt"/>
                        </a:rPr>
                        <a:t>dad y ascendencia</a:t>
                      </a:r>
                      <a:r>
                        <a:rPr lang="es-UY" sz="1200" b="0" i="0" u="none" strike="noStrike" baseline="0" dirty="0" smtClean="0">
                          <a:latin typeface="+mj-lt"/>
                        </a:rPr>
                        <a:t> étnico racial</a:t>
                      </a:r>
                      <a:r>
                        <a:rPr lang="es-UY" sz="1200" b="0" i="0" u="none" strike="noStrike" dirty="0" smtClean="0">
                          <a:latin typeface="+mj-lt"/>
                        </a:rPr>
                        <a:t>. </a:t>
                      </a:r>
                      <a:r>
                        <a:rPr lang="es-UY" sz="1200" b="0" i="0" u="none" strike="noStrike" dirty="0">
                          <a:latin typeface="+mj-lt"/>
                        </a:rPr>
                        <a:t>Año 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Categoría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Tasa de informalidad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Sexo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Hombres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Mujeres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Región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Montevideo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879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Interior, localidades urbanas de 5000 </a:t>
                      </a:r>
                      <a:r>
                        <a:rPr lang="es-UY" sz="14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hab</a:t>
                      </a:r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. o más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8172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Interior, localidades urbanas de menos de 5000 hab.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3700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Interior, zona rural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Edad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823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Menores de 25 años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36,0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05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25 años y más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Ascendencia</a:t>
                      </a:r>
                      <a:r>
                        <a:rPr lang="es-UY" sz="1400" b="1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étnico racial</a:t>
                      </a:r>
                      <a:endParaRPr lang="es-UY" sz="14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Afro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197"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No Afro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UY" sz="14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641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UY" sz="1100" b="0" i="0" u="none" strike="noStrike" dirty="0">
                          <a:latin typeface="+mj-lt"/>
                          <a:cs typeface="Arial"/>
                        </a:rPr>
                        <a:t>Fuente: Elaboración propia en base a la ECH 2012.</a:t>
                      </a:r>
                      <a:endParaRPr lang="es-UY" sz="1100" b="0" i="0" u="none" strike="noStrike" dirty="0"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906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No cotizantes: Diferencias importantes por categoría de ocupación….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20" y="2276872"/>
            <a:ext cx="7486634" cy="4088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906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…y por sector de actividad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graphicFrame>
        <p:nvGraphicFramePr>
          <p:cNvPr id="11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753796"/>
              </p:ext>
            </p:extLst>
          </p:nvPr>
        </p:nvGraphicFramePr>
        <p:xfrm>
          <a:off x="1115616" y="2060848"/>
          <a:ext cx="676875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4235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836613"/>
            <a:ext cx="9144000" cy="1439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-288780" y="857232"/>
            <a:ext cx="9324528" cy="6000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-342906" y="539750"/>
            <a:ext cx="9432780" cy="71096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>
              <a:solidFill>
                <a:srgbClr val="FFC000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r>
              <a:rPr lang="es-ES" sz="2400" b="1" dirty="0" smtClean="0">
                <a:solidFill>
                  <a:srgbClr val="FFC000"/>
                </a:solidFill>
                <a:latin typeface="+mn-lt"/>
                <a:cs typeface="+mn-cs"/>
              </a:rPr>
              <a:t>Ministro de Trabajo y Seguridad Social de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r>
              <a:rPr lang="es-ES" sz="2400" b="1" dirty="0" smtClean="0">
                <a:solidFill>
                  <a:srgbClr val="FFC000"/>
                </a:solidFill>
                <a:latin typeface="+mn-lt"/>
                <a:cs typeface="+mn-cs"/>
              </a:rPr>
              <a:t>República Oriental del Uruguay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r>
              <a:rPr lang="es-ES" sz="2400" b="1" dirty="0" smtClean="0">
                <a:solidFill>
                  <a:srgbClr val="FFC000"/>
                </a:solidFill>
                <a:latin typeface="+mn-lt"/>
                <a:cs typeface="+mn-cs"/>
              </a:rPr>
              <a:t> Eduardo Brenta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r>
              <a:rPr lang="es-ES" sz="2400" b="1" dirty="0" smtClean="0">
                <a:solidFill>
                  <a:srgbClr val="FFC000"/>
                </a:solidFill>
                <a:latin typeface="+mn-lt"/>
                <a:cs typeface="+mn-cs"/>
              </a:rPr>
              <a:t>17 de octubre de 2013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44463"/>
            <a:ext cx="91440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8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-684584" y="-184150"/>
            <a:ext cx="9937104" cy="1492250"/>
            <a:chOff x="-249" y="-116"/>
            <a:chExt cx="7001" cy="940"/>
          </a:xfrm>
        </p:grpSpPr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78" y="285728"/>
          <a:ext cx="2094686" cy="527027"/>
        </p:xfrm>
        <a:graphic>
          <a:graphicData uri="http://schemas.openxmlformats.org/drawingml/2006/table">
            <a:tbl>
              <a:tblPr/>
              <a:tblGrid>
                <a:gridCol w="2094686"/>
              </a:tblGrid>
              <a:tr h="52702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90000" marR="90000" marT="131687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01905"/>
            <a:ext cx="9144000" cy="6021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03200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defRPr/>
            </a:pPr>
            <a:r>
              <a:rPr lang="es-ES" sz="3600" dirty="0">
                <a:solidFill>
                  <a:srgbClr val="FFC000"/>
                </a:solidFill>
              </a:rPr>
              <a:t>3</a:t>
            </a:r>
            <a:r>
              <a:rPr lang="es-ES" sz="3600" dirty="0" smtClean="0">
                <a:solidFill>
                  <a:srgbClr val="FFC000"/>
                </a:solidFill>
              </a:rPr>
              <a:t>. </a:t>
            </a:r>
            <a:r>
              <a:rPr lang="es-ES" sz="3600" dirty="0">
                <a:solidFill>
                  <a:srgbClr val="FFC000"/>
                </a:solidFill>
              </a:rPr>
              <a:t>Políticas que contribuyen a la formalización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144463"/>
            <a:ext cx="91440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8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-409278" y="-102827"/>
            <a:ext cx="9828584" cy="1308100"/>
            <a:chOff x="-249" y="-116"/>
            <a:chExt cx="7001" cy="940"/>
          </a:xfrm>
        </p:grpSpPr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78" y="285728"/>
          <a:ext cx="2094686" cy="527027"/>
        </p:xfrm>
        <a:graphic>
          <a:graphicData uri="http://schemas.openxmlformats.org/drawingml/2006/table">
            <a:tbl>
              <a:tblPr/>
              <a:tblGrid>
                <a:gridCol w="2094686"/>
              </a:tblGrid>
              <a:tr h="52702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90000" marR="90000" marT="131687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091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Medidas adoptadas desde el Ministerio de Trabajo 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19708" y="1903413"/>
            <a:ext cx="6984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UY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es-UY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Reinstalación de los Consejos de </a:t>
            </a:r>
            <a:r>
              <a:rPr lang="es-UY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Salarios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UY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Diálogo Nacional por la Seguridad Social</a:t>
            </a:r>
            <a:endParaRPr lang="es-UY" sz="28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UY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Regulación </a:t>
            </a:r>
            <a:r>
              <a:rPr lang="es-UY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por primera vez del trabajo rural y doméstico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UY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Diálogo Nacional por el empleo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UY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Fortalecimiento de la Inspección General del MTSS (mayores inspectores, exclusividad, infraestructura, tecnología)</a:t>
            </a:r>
          </a:p>
          <a:p>
            <a:pPr marL="457200" indent="-457200">
              <a:buFont typeface="Arial" pitchFamily="34" charset="0"/>
              <a:buChar char="•"/>
            </a:pPr>
            <a:endParaRPr lang="es-UY" sz="28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endParaRPr lang="es-UY" dirty="0"/>
          </a:p>
          <a:p>
            <a:endParaRPr lang="es-UY" dirty="0" smtClean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707375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UY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Creación </a:t>
            </a:r>
            <a:r>
              <a:rPr lang="es-UY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de </a:t>
            </a:r>
            <a:r>
              <a:rPr lang="es-UY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ámbito </a:t>
            </a:r>
            <a:r>
              <a:rPr lang="es-UY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interinstitucional por </a:t>
            </a:r>
            <a:r>
              <a:rPr lang="es-UY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la inclusión y la formalización del trabajo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83568" y="2636912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UY" sz="2000" dirty="0">
                <a:latin typeface="+mj-lt"/>
              </a:rPr>
              <a:t>Ámbito de trabajo interinstitucional para el abordaje del problema de la informalidad. El mismo se integró por parte del Ministerio de Trabajo y Seguridad Social, el Banco de Previsión Social, el Ministerio de Economía y Finanzas, la Dirección General Impositiva, la Dirección Nacional de Aduanas, la Oficina de Planeamiento y Presupuesto, el Ministerio de Desarrollo Social, y el Ministerio de Industria, Energía y Minería; el grupo estuvo coordinado por la Inspección General del Trabajo y la Seguridad Social.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sz="2000" dirty="0">
              <a:latin typeface="+mj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UY" sz="2000" dirty="0" smtClean="0">
                <a:latin typeface="+mj-lt"/>
              </a:rPr>
              <a:t>Se apuesta a la integración </a:t>
            </a:r>
            <a:r>
              <a:rPr lang="es-UY" sz="2000" dirty="0">
                <a:latin typeface="+mj-lt"/>
              </a:rPr>
              <a:t>al ámbito de la organización de trabajadores, organizaciones de empleadores y organizaciones de la sociedad civil que se vinculan con la temática.</a:t>
            </a:r>
          </a:p>
        </p:txBody>
      </p:sp>
    </p:spTree>
    <p:extLst>
      <p:ext uri="{BB962C8B-B14F-4D97-AF65-F5344CB8AC3E}">
        <p14:creationId xmlns:p14="http://schemas.microsoft.com/office/powerpoint/2010/main" val="224757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 flipV="1">
            <a:off x="0" y="1399380"/>
            <a:ext cx="9144000" cy="316787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0" y="977982"/>
            <a:ext cx="9144000" cy="5797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Medidas del ámbito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37072" y="1732315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Trazabilidad en la industria de la vestimenta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Creación del </a:t>
            </a:r>
            <a:r>
              <a:rPr lang="es-UY" sz="2400" dirty="0" err="1">
                <a:latin typeface="+mj-lt"/>
              </a:rPr>
              <a:t>Monotributo</a:t>
            </a:r>
            <a:r>
              <a:rPr lang="es-UY" sz="2400" dirty="0">
                <a:latin typeface="+mj-lt"/>
              </a:rPr>
              <a:t> Social MIDES (MSM)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 smtClean="0">
                <a:latin typeface="+mj-lt"/>
              </a:rPr>
              <a:t>Diseño </a:t>
            </a:r>
            <a:r>
              <a:rPr lang="es-UY" sz="2400" dirty="0">
                <a:latin typeface="+mj-lt"/>
              </a:rPr>
              <a:t>de </a:t>
            </a:r>
            <a:r>
              <a:rPr lang="es-UY" sz="2400" dirty="0" smtClean="0">
                <a:latin typeface="+mj-lt"/>
              </a:rPr>
              <a:t>operativos coordinados </a:t>
            </a:r>
            <a:r>
              <a:rPr lang="es-UY" sz="2400" dirty="0">
                <a:latin typeface="+mj-lt"/>
              </a:rPr>
              <a:t>de los órganos fiscalizadores.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Regulación del trabajo autónomo o independiente.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Campaña de Sensibilización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Campaña de inclusión de artistas en base a la ley 18.384 vigente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Campaña de inclusión de las actividades deportivas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>
                <a:latin typeface="+mj-lt"/>
              </a:rPr>
              <a:t>Profundizar la campaña de educación en derechos laborales, de seguridad social y tributaria a diversos niveles de la enseñanza formal.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UY" sz="2400" dirty="0" smtClean="0">
                <a:latin typeface="+mj-lt"/>
              </a:rPr>
              <a:t>Desarrollos de registros webs</a:t>
            </a:r>
            <a:endParaRPr lang="es-UY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8584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Medidas legislativas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39552" y="2348880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UY" dirty="0"/>
              <a:t>Ley Nº 18.065 (27/11/06): regula el mercado de trabajo doméstico, declarando </a:t>
            </a:r>
            <a:r>
              <a:rPr lang="es-UY" dirty="0" smtClean="0"/>
              <a:t>aplicables las </a:t>
            </a:r>
            <a:r>
              <a:rPr lang="es-UY" dirty="0"/>
              <a:t>normas laborales y de la seguridad social a este colectivo</a:t>
            </a:r>
            <a:r>
              <a:rPr lang="es-UY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UY" dirty="0"/>
              <a:t>Ley Nº 18.384 (17/10/08): estatuto del artista y oficios conexos</a:t>
            </a:r>
            <a:r>
              <a:rPr lang="es-UY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UY" dirty="0"/>
              <a:t>Leyes Nº 18.099 (24/01/07) y Nº 18.215 (06/01/08): establecen responsabilidades </a:t>
            </a:r>
            <a:r>
              <a:rPr lang="es-UY" dirty="0" smtClean="0"/>
              <a:t>en hipótesis </a:t>
            </a:r>
            <a:r>
              <a:rPr lang="es-UY" dirty="0"/>
              <a:t>de subcontratación, intermediación y suministro de mano de obra, tendientes </a:t>
            </a:r>
            <a:r>
              <a:rPr lang="es-UY" dirty="0" smtClean="0"/>
              <a:t>a asegurar </a:t>
            </a:r>
            <a:r>
              <a:rPr lang="es-UY" dirty="0"/>
              <a:t>el cumplimiento de las obligaciones de seguridad social</a:t>
            </a:r>
            <a:r>
              <a:rPr lang="es-UY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UY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UY" dirty="0"/>
              <a:t>Ley Nº 18.568 (13/09/09): establecimiento de un régimen de aportación gradual en DGI </a:t>
            </a:r>
            <a:r>
              <a:rPr lang="es-UY" dirty="0" smtClean="0"/>
              <a:t>y BPS </a:t>
            </a:r>
            <a:r>
              <a:rPr lang="es-UY" dirty="0"/>
              <a:t>para las pequeñas empresas que inicien actividades a partir del 1/10/2009</a:t>
            </a:r>
          </a:p>
        </p:txBody>
      </p:sp>
    </p:spTree>
    <p:extLst>
      <p:ext uri="{BB962C8B-B14F-4D97-AF65-F5344CB8AC3E}">
        <p14:creationId xmlns:p14="http://schemas.microsoft.com/office/powerpoint/2010/main" val="4112973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Nuevas medidas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67544" y="2060848"/>
            <a:ext cx="8208912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Campaña de fiscalización de oficio en el servicio doméstico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Ley de compatibilización entre jubilación y trabajo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Proyecto de ley de jubilación parcial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Proyecto de ley de empleo juvenil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Coordinación interinstitucional entre los organismos de fiscalización y otros, incorporando tecnologías e interoperabilidad.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s-UY" sz="2400" dirty="0" smtClean="0">
                <a:latin typeface="+mn-lt"/>
              </a:rPr>
              <a:t>Campañas de sensibilización de empleo juvenil, trabajo rural y trabajo doméstico</a:t>
            </a:r>
          </a:p>
          <a:p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45335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 flipV="1">
            <a:off x="-9004" y="1399381"/>
            <a:ext cx="9144000" cy="130116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-9004" y="891227"/>
            <a:ext cx="8991600" cy="6240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Operativo servicio doméstico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66552" y="1506637"/>
            <a:ext cx="799288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UY" sz="2000" dirty="0" smtClean="0">
                <a:latin typeface="+mj-lt"/>
              </a:rPr>
              <a:t>En </a:t>
            </a:r>
            <a:r>
              <a:rPr lang="es-UY" sz="2000" dirty="0">
                <a:latin typeface="+mj-lt"/>
              </a:rPr>
              <a:t>el año 2012 los trabajadores domésticos se estiman en 110 mil </a:t>
            </a:r>
          </a:p>
          <a:p>
            <a:pPr algn="just"/>
            <a:endParaRPr lang="es-UY" sz="2000" dirty="0" smtClean="0">
              <a:latin typeface="+mj-lt"/>
            </a:endParaRPr>
          </a:p>
          <a:p>
            <a:pPr algn="just"/>
            <a:r>
              <a:rPr lang="es-UY" sz="2000" dirty="0" smtClean="0">
                <a:latin typeface="+mj-lt"/>
              </a:rPr>
              <a:t>En </a:t>
            </a:r>
            <a:r>
              <a:rPr lang="es-UY" sz="2000" dirty="0">
                <a:latin typeface="+mj-lt"/>
              </a:rPr>
              <a:t>el </a:t>
            </a:r>
            <a:r>
              <a:rPr lang="es-UY" sz="2000" b="1" dirty="0">
                <a:latin typeface="+mj-lt"/>
              </a:rPr>
              <a:t>año 2010</a:t>
            </a:r>
            <a:r>
              <a:rPr lang="es-UY" sz="2000" dirty="0">
                <a:latin typeface="+mj-lt"/>
              </a:rPr>
              <a:t> la Inspección General del Trabajo resolvió </a:t>
            </a:r>
            <a:r>
              <a:rPr lang="es-UY" sz="2000" dirty="0" smtClean="0">
                <a:latin typeface="+mj-lt"/>
              </a:rPr>
              <a:t>realizar operativos </a:t>
            </a:r>
            <a:r>
              <a:rPr lang="es-UY" sz="2000" dirty="0">
                <a:latin typeface="+mj-lt"/>
              </a:rPr>
              <a:t>masivos y de oficio en el área del trabajo doméstico. </a:t>
            </a:r>
            <a:endParaRPr lang="es-UY" sz="2000" dirty="0" smtClean="0">
              <a:latin typeface="+mj-lt"/>
            </a:endParaRPr>
          </a:p>
          <a:p>
            <a:pPr algn="just"/>
            <a:endParaRPr lang="es-UY" sz="2000" dirty="0">
              <a:latin typeface="+mj-lt"/>
            </a:endParaRPr>
          </a:p>
          <a:p>
            <a:pPr algn="just"/>
            <a:r>
              <a:rPr lang="es-UY" sz="2000" dirty="0">
                <a:latin typeface="+mj-lt"/>
              </a:rPr>
              <a:t>Se realizaron en el entorno de las </a:t>
            </a:r>
            <a:r>
              <a:rPr lang="es-UY" sz="2000" b="1" dirty="0">
                <a:latin typeface="+mj-lt"/>
              </a:rPr>
              <a:t>4.500 actuaciones</a:t>
            </a:r>
            <a:r>
              <a:rPr lang="es-UY" sz="2000" dirty="0">
                <a:latin typeface="+mj-lt"/>
              </a:rPr>
              <a:t>. Aproximadamente en un 20% de esos hogares se encontró y logró fiscalizar trabajo doméstico. De los cuales 93,8% son mujeres,  6,2% hombres. Se encontraron trabajadoras migrantes pertenecientes a </a:t>
            </a:r>
            <a:r>
              <a:rPr lang="es-UY" sz="2000" dirty="0" smtClean="0">
                <a:latin typeface="+mj-lt"/>
              </a:rPr>
              <a:t>otros países de la región</a:t>
            </a:r>
          </a:p>
          <a:p>
            <a:pPr algn="just"/>
            <a:endParaRPr lang="es-UY" sz="2000" dirty="0">
              <a:latin typeface="+mj-lt"/>
            </a:endParaRPr>
          </a:p>
          <a:p>
            <a:pPr algn="just"/>
            <a:r>
              <a:rPr lang="es-UY" sz="2000" dirty="0">
                <a:latin typeface="+mj-lt"/>
              </a:rPr>
              <a:t>En el </a:t>
            </a:r>
            <a:r>
              <a:rPr lang="es-UY" sz="2000" b="1" dirty="0">
                <a:latin typeface="+mj-lt"/>
              </a:rPr>
              <a:t>año 2011</a:t>
            </a:r>
            <a:r>
              <a:rPr lang="es-UY" sz="2000" dirty="0">
                <a:latin typeface="+mj-lt"/>
              </a:rPr>
              <a:t> se realizó un nuevo operativo de oficio y se </a:t>
            </a:r>
            <a:r>
              <a:rPr lang="es-UY" sz="2000" dirty="0" smtClean="0">
                <a:latin typeface="+mj-lt"/>
              </a:rPr>
              <a:t>realizaron </a:t>
            </a:r>
            <a:r>
              <a:rPr lang="es-UY" sz="2000" b="1" dirty="0" smtClean="0">
                <a:latin typeface="+mj-lt"/>
              </a:rPr>
              <a:t>4.609 actuaciones. </a:t>
            </a:r>
            <a:r>
              <a:rPr lang="es-UY" sz="2000" dirty="0">
                <a:latin typeface="+mj-lt"/>
              </a:rPr>
              <a:t>De estos trabajadores el 85% son mujeres y el 15% son hombres; se encontraron trabajadoras migrantes </a:t>
            </a:r>
            <a:r>
              <a:rPr lang="es-UY" sz="2000" dirty="0" smtClean="0">
                <a:latin typeface="+mj-lt"/>
              </a:rPr>
              <a:t>de otros países de la región.</a:t>
            </a:r>
          </a:p>
          <a:p>
            <a:pPr algn="just"/>
            <a:endParaRPr lang="es-UY" dirty="0">
              <a:latin typeface="+mj-lt"/>
            </a:endParaRPr>
          </a:p>
          <a:p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00327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52464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836613"/>
            <a:ext cx="9144000" cy="1439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-180528" y="1021815"/>
            <a:ext cx="9324528" cy="60007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323528" y="665163"/>
            <a:ext cx="8640960" cy="50167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>
              <a:solidFill>
                <a:srgbClr val="FFC000"/>
              </a:solidFill>
              <a:latin typeface="+mn-lt"/>
              <a:cs typeface="+mn-cs"/>
            </a:endParaRPr>
          </a:p>
          <a:p>
            <a:pPr marL="17780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r>
              <a:rPr lang="es-ES" sz="3600" b="1" dirty="0" smtClean="0">
                <a:solidFill>
                  <a:srgbClr val="FFC000"/>
                </a:solidFill>
                <a:latin typeface="+mn-lt"/>
                <a:cs typeface="+mn-cs"/>
              </a:rPr>
              <a:t>EJES DE LA PRESENTACIÓN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defRPr/>
            </a:pPr>
            <a:endParaRPr lang="es-ES" sz="2400" b="1" dirty="0" smtClean="0">
              <a:solidFill>
                <a:srgbClr val="FFC000"/>
              </a:solidFill>
              <a:latin typeface="+mn-lt"/>
              <a:cs typeface="+mn-cs"/>
            </a:endParaRPr>
          </a:p>
          <a:p>
            <a:pPr marL="717550" indent="-514350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Tx/>
              <a:buAutoNum type="arabicPeriod"/>
              <a:defRPr/>
            </a:pPr>
            <a:r>
              <a:rPr lang="es-E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La Región: </a:t>
            </a:r>
            <a:r>
              <a:rPr lang="es-E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crecimiento inclusivo, con creación de empleo </a:t>
            </a:r>
            <a:r>
              <a:rPr lang="es-E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formal</a:t>
            </a: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marL="717550" indent="-514350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Tx/>
              <a:buAutoNum type="arabicPeriod"/>
              <a:defRPr/>
            </a:pPr>
            <a:r>
              <a:rPr lang="es-E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Uruguay: crecimiento inclusivo, con creación de empleo formal</a:t>
            </a:r>
          </a:p>
          <a:p>
            <a:pPr marL="717550" indent="-514350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Tx/>
              <a:buAutoNum type="arabicPeriod"/>
              <a:defRPr/>
            </a:pPr>
            <a:r>
              <a:rPr lang="es-E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Políticas que contribuyen a la formalización</a:t>
            </a:r>
            <a:endParaRPr lang="es-ES" sz="3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44463"/>
            <a:ext cx="91440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8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-521734" y="-315416"/>
            <a:ext cx="9828584" cy="1728192"/>
            <a:chOff x="-249" y="-116"/>
            <a:chExt cx="7002" cy="941"/>
          </a:xfrm>
        </p:grpSpPr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78" y="285728"/>
          <a:ext cx="2094686" cy="527027"/>
        </p:xfrm>
        <a:graphic>
          <a:graphicData uri="http://schemas.openxmlformats.org/drawingml/2006/table">
            <a:tbl>
              <a:tblPr/>
              <a:tblGrid>
                <a:gridCol w="2094686"/>
              </a:tblGrid>
              <a:tr h="52702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90000" marR="90000" marT="131687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106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3444" y="913810"/>
            <a:ext cx="9144000" cy="6021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17550" indent="-514350" algn="ctr" fontAlgn="auto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Tx/>
              <a:buAutoNum type="arabicPeriod"/>
              <a:defRPr/>
            </a:pPr>
            <a:r>
              <a:rPr lang="es-ES" sz="3600" dirty="0">
                <a:solidFill>
                  <a:srgbClr val="FFC000"/>
                </a:solidFill>
              </a:rPr>
              <a:t>La </a:t>
            </a:r>
            <a:r>
              <a:rPr lang="es-ES" sz="3600" dirty="0" smtClean="0">
                <a:solidFill>
                  <a:srgbClr val="FFC000"/>
                </a:solidFill>
              </a:rPr>
              <a:t>Región: crecimiento inclusivo con creación de empleo formal</a:t>
            </a:r>
            <a:endParaRPr lang="es-ES" sz="3600" dirty="0">
              <a:solidFill>
                <a:srgbClr val="FFC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144463"/>
            <a:ext cx="9144000" cy="18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8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-435794" y="-177800"/>
            <a:ext cx="9828584" cy="1308100"/>
            <a:chOff x="-249" y="-116"/>
            <a:chExt cx="7001" cy="940"/>
          </a:xfrm>
        </p:grpSpPr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3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78" y="285728"/>
          <a:ext cx="2094686" cy="527027"/>
        </p:xfrm>
        <a:graphic>
          <a:graphicData uri="http://schemas.openxmlformats.org/drawingml/2006/table">
            <a:tbl>
              <a:tblPr/>
              <a:tblGrid>
                <a:gridCol w="2094686"/>
              </a:tblGrid>
              <a:tr h="52702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90000" marR="90000" marT="131687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149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Importante crecimiento económico en la región desde 2005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56" y="2281312"/>
            <a:ext cx="8087887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568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Crecimiento económico con reducción del desempleo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38" y="2379588"/>
            <a:ext cx="8723523" cy="3425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447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-12700" y="1677878"/>
            <a:ext cx="9144000" cy="106417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939692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Creación de empleo registrado</a:t>
            </a:r>
            <a:endParaRPr lang="es-ES" sz="3600" b="1" dirty="0">
              <a:solidFill>
                <a:srgbClr val="FFC000"/>
              </a:solidFill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" y="523875"/>
            <a:ext cx="7851140" cy="4547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44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-12700" y="1677878"/>
            <a:ext cx="9144000" cy="106417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939692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Reducción del empleo informal, aunque permanece en niveles elevados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24" y="2024360"/>
            <a:ext cx="8753128" cy="4647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0281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54088"/>
            <a:ext cx="9144000" cy="890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Fuerte crecimiento económico en los últimos años</a:t>
            </a:r>
            <a:endParaRPr lang="es-ES" sz="28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-395288" y="-184150"/>
            <a:ext cx="11114088" cy="1327150"/>
            <a:chOff x="-249" y="-116"/>
            <a:chExt cx="7001" cy="940"/>
          </a:xfrm>
        </p:grpSpPr>
        <p:pic>
          <p:nvPicPr>
            <p:cNvPr id="9226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753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7" name="Picture 10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31"/>
            <a:stretch>
              <a:fillRect/>
            </a:stretch>
          </p:blipFill>
          <p:spPr bwMode="auto">
            <a:xfrm>
              <a:off x="-249" y="-116"/>
              <a:ext cx="170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pic>
          <p:nvPicPr>
            <p:cNvPr id="9228" name="Picture 1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69"/>
              <a:ext cx="6735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</p:grpSp>
      <p:graphicFrame>
        <p:nvGraphicFramePr>
          <p:cNvPr id="15" name="Group 11"/>
          <p:cNvGraphicFramePr>
            <a:graphicFrameLocks noGrp="1"/>
          </p:cNvGraphicFramePr>
          <p:nvPr/>
        </p:nvGraphicFramePr>
        <p:xfrm>
          <a:off x="6786563" y="285750"/>
          <a:ext cx="2093912" cy="527050"/>
        </p:xfrm>
        <a:graphic>
          <a:graphicData uri="http://schemas.openxmlformats.org/drawingml/2006/table">
            <a:tbl>
              <a:tblPr/>
              <a:tblGrid>
                <a:gridCol w="2093912"/>
              </a:tblGrid>
              <a:tr h="527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s-UY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CCCC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Ministerio de Trabajo y Seguridad Social</a:t>
                      </a:r>
                    </a:p>
                  </a:txBody>
                  <a:tcPr marL="89967" marR="89967" marT="131693" marB="4680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0" y="1857375"/>
            <a:ext cx="9144000" cy="46038"/>
          </a:xfrm>
          <a:prstGeom prst="rect">
            <a:avLst/>
          </a:prstGeom>
          <a:solidFill>
            <a:srgbClr val="FFD44B"/>
          </a:solidFill>
          <a:ln>
            <a:solidFill>
              <a:srgbClr val="FFD4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152400" y="1106488"/>
            <a:ext cx="8991600" cy="7381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Crecimiento de los salarios reales mínimos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93" y="2204864"/>
            <a:ext cx="8121413" cy="4175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447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3743</TotalTime>
  <Words>1603</Words>
  <Application>Microsoft Macintosh PowerPoint</Application>
  <PresentationFormat>Presentación en pantalla (4:3)</PresentationFormat>
  <Paragraphs>219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5920</dc:creator>
  <cp:lastModifiedBy>Olivia Gaxiola</cp:lastModifiedBy>
  <cp:revision>554</cp:revision>
  <cp:lastPrinted>2013-08-23T18:00:38Z</cp:lastPrinted>
  <dcterms:created xsi:type="dcterms:W3CDTF">2011-05-28T02:00:57Z</dcterms:created>
  <dcterms:modified xsi:type="dcterms:W3CDTF">2013-12-04T00:50:40Z</dcterms:modified>
</cp:coreProperties>
</file>